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ts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75" r:id="rId2"/>
    <p:sldId id="449" r:id="rId3"/>
    <p:sldId id="424" r:id="rId4"/>
    <p:sldId id="425" r:id="rId5"/>
    <p:sldId id="423" r:id="rId6"/>
    <p:sldId id="426" r:id="rId7"/>
    <p:sldId id="427" r:id="rId8"/>
    <p:sldId id="428" r:id="rId9"/>
    <p:sldId id="429" r:id="rId10"/>
    <p:sldId id="430" r:id="rId11"/>
    <p:sldId id="450" r:id="rId12"/>
    <p:sldId id="451" r:id="rId13"/>
    <p:sldId id="459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31" r:id="rId22"/>
    <p:sldId id="460" r:id="rId23"/>
    <p:sldId id="461" r:id="rId24"/>
    <p:sldId id="462" r:id="rId25"/>
    <p:sldId id="262" r:id="rId26"/>
  </p:sldIdLst>
  <p:sldSz cx="12192000" cy="6858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rial Black" pitchFamily="34" charset="0"/>
      <p:bold r:id="rId32"/>
    </p:embeddedFont>
    <p:embeddedFont>
      <p:font typeface="Colosseum Bold"/>
      <p:bold r:id="rId33"/>
    </p:embeddedFont>
    <p:embeddedFont>
      <p:font typeface="ＭＳ Ｐゴシック" pitchFamily="34" charset="-128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>
        <p:scale>
          <a:sx n="94" d="100"/>
          <a:sy n="94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t>26/11/2020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8.ts"/><Relationship Id="rId7" Type="http://schemas.openxmlformats.org/officeDocument/2006/relationships/image" Target="../media/image39.png"/><Relationship Id="rId2" Type="http://schemas.openxmlformats.org/officeDocument/2006/relationships/video" Target="../media/media7.ts"/><Relationship Id="rId1" Type="http://schemas.microsoft.com/office/2007/relationships/media" Target="../media/media7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8.t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0.mp4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9.ts"/><Relationship Id="rId1" Type="http://schemas.microsoft.com/office/2007/relationships/media" Target="../media/media9.ts"/><Relationship Id="rId6" Type="http://schemas.openxmlformats.org/officeDocument/2006/relationships/video" Target="../media/media11.ts"/><Relationship Id="rId11" Type="http://schemas.openxmlformats.org/officeDocument/2006/relationships/image" Target="../media/image43.png"/><Relationship Id="rId5" Type="http://schemas.microsoft.com/office/2007/relationships/media" Target="../media/media11.ts"/><Relationship Id="rId10" Type="http://schemas.openxmlformats.org/officeDocument/2006/relationships/image" Target="../media/image42.png"/><Relationship Id="rId4" Type="http://schemas.openxmlformats.org/officeDocument/2006/relationships/video" Target="../media/media10.mp4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3.ts"/><Relationship Id="rId7" Type="http://schemas.openxmlformats.org/officeDocument/2006/relationships/image" Target="../media/image44.png"/><Relationship Id="rId2" Type="http://schemas.openxmlformats.org/officeDocument/2006/relationships/video" Target="../media/media12.ts"/><Relationship Id="rId1" Type="http://schemas.microsoft.com/office/2007/relationships/media" Target="../media/media12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3.ts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ts"/><Relationship Id="rId7" Type="http://schemas.openxmlformats.org/officeDocument/2006/relationships/image" Target="../media/image33.png"/><Relationship Id="rId2" Type="http://schemas.openxmlformats.org/officeDocument/2006/relationships/video" Target="../media/media1.ts"/><Relationship Id="rId1" Type="http://schemas.microsoft.com/office/2007/relationships/media" Target="../media/media1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t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ts"/><Relationship Id="rId7" Type="http://schemas.openxmlformats.org/officeDocument/2006/relationships/image" Target="../media/image35.png"/><Relationship Id="rId2" Type="http://schemas.openxmlformats.org/officeDocument/2006/relationships/video" Target="../media/media3.ts"/><Relationship Id="rId1" Type="http://schemas.microsoft.com/office/2007/relationships/media" Target="../media/media3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t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6.ts"/><Relationship Id="rId7" Type="http://schemas.openxmlformats.org/officeDocument/2006/relationships/image" Target="../media/image37.png"/><Relationship Id="rId2" Type="http://schemas.openxmlformats.org/officeDocument/2006/relationships/video" Target="../media/media5.ts"/><Relationship Id="rId1" Type="http://schemas.microsoft.com/office/2007/relationships/media" Target="../media/media5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t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416" y="5165145"/>
            <a:ext cx="10135340" cy="76763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Уровень </a:t>
            </a:r>
            <a:r>
              <a:rPr lang="ru-RU" b="1" dirty="0" smtClean="0"/>
              <a:t>1 - Кондиции в регби: Подростки</a:t>
            </a:r>
            <a:endParaRPr lang="en-IE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r>
              <a:rPr lang="en-US" dirty="0" smtClean="0"/>
              <a:t> 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1B084B-A9BA-4005-8F0F-88FBD239E5E5}"/>
              </a:ext>
            </a:extLst>
          </p:cNvPr>
          <p:cNvSpPr txBox="1"/>
          <p:nvPr/>
        </p:nvSpPr>
        <p:spPr>
          <a:xfrm>
            <a:off x="10860259" y="6389416"/>
            <a:ext cx="115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</a:t>
            </a:r>
            <a:r>
              <a:rPr lang="ru-RU" dirty="0" smtClean="0"/>
              <a:t>В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37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87B75C4-344F-47C4-B095-EE7F7695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97308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Разминка</a:t>
            </a:r>
            <a:endParaRPr lang="en-US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4A507F12-B723-4941-BA0D-460FD44C12A2}"/>
              </a:ext>
            </a:extLst>
          </p:cNvPr>
          <p:cNvSpPr txBox="1">
            <a:spLocks/>
          </p:cNvSpPr>
          <p:nvPr/>
        </p:nvSpPr>
        <p:spPr>
          <a:xfrm>
            <a:off x="660400" y="1583350"/>
            <a:ext cx="10826832" cy="4792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2400" b="1" u="sng" dirty="0"/>
              <a:t>Баланс и движения с </a:t>
            </a:r>
            <a:r>
              <a:rPr lang="ru-RU" sz="2400" b="1" u="sng" dirty="0" smtClean="0"/>
              <a:t>изменением направления</a:t>
            </a:r>
            <a:endParaRPr lang="en-US" sz="1000" b="1" u="sng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/>
              <a:t>Интеграция упражнений на баланс и изменение направления движения в разминке может иметь положительный эффект на снижение риска повреждений. </a:t>
            </a:r>
            <a:endParaRPr lang="en-US" sz="2400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/>
              <a:t>Им не обязательно нужен собственный раздел вне протокола </a:t>
            </a:r>
            <a:r>
              <a:rPr lang="en" sz="2400" dirty="0"/>
              <a:t>RAMP, </a:t>
            </a:r>
            <a:r>
              <a:rPr lang="ru-RU" sz="2400" dirty="0"/>
              <a:t>и они могут быть интегрированы в </a:t>
            </a:r>
            <a:r>
              <a:rPr lang="ru-RU" sz="2400" dirty="0" smtClean="0"/>
              <a:t>него.</a:t>
            </a:r>
            <a:endParaRPr lang="en-US" sz="1000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 smtClean="0"/>
              <a:t>Движения </a:t>
            </a:r>
            <a:r>
              <a:rPr lang="ru-RU" sz="2400" dirty="0"/>
              <a:t>со сменой направления повышают температуру тела и идеально подходят для фазы потенцирования.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/>
              <a:t>Упражнения на баланс также хорошо подходят для фазы </a:t>
            </a:r>
            <a:r>
              <a:rPr lang="ru-RU" sz="2400" dirty="0" smtClean="0"/>
              <a:t>активации.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15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7091814-8AE1-43B8-87DA-DB8EF15E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24526"/>
            <a:ext cx="11230768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Баланс/движения </a:t>
            </a:r>
            <a:r>
              <a:rPr lang="ru-RU" b="1" dirty="0"/>
              <a:t>с изменением направления</a:t>
            </a:r>
            <a:r>
              <a:rPr lang="en-US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888DA8-A9D3-44CA-AB34-AFD641C1411E}"/>
              </a:ext>
            </a:extLst>
          </p:cNvPr>
          <p:cNvSpPr txBox="1"/>
          <p:nvPr/>
        </p:nvSpPr>
        <p:spPr>
          <a:xfrm>
            <a:off x="1595120" y="5867541"/>
            <a:ext cx="8879840" cy="54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Запланируйте 3 упражнения на баланс, которые можно использовать при разминке юного регбиста. Будьте готовы к обсуждению и обучению некоторых упражнений. </a:t>
            </a:r>
          </a:p>
          <a:p>
            <a:pPr algn="ctr"/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8-converted">
            <a:hlinkClick r:id="" action="ppaction://media"/>
            <a:extLst>
              <a:ext uri="{FF2B5EF4-FFF2-40B4-BE49-F238E27FC236}">
                <a16:creationId xmlns:a16="http://schemas.microsoft.com/office/drawing/2014/main" xmlns="" id="{29B51CA8-ABE9-46CA-BCC6-0CD732661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633" y="1561874"/>
            <a:ext cx="5424881" cy="3051496"/>
          </a:xfrm>
          <a:prstGeom prst="rect">
            <a:avLst/>
          </a:prstGeom>
        </p:spPr>
      </p:pic>
      <p:pic>
        <p:nvPicPr>
          <p:cNvPr id="3" name="Media9-converted">
            <a:hlinkClick r:id="" action="ppaction://media"/>
            <a:extLst>
              <a:ext uri="{FF2B5EF4-FFF2-40B4-BE49-F238E27FC236}">
                <a16:creationId xmlns:a16="http://schemas.microsoft.com/office/drawing/2014/main" xmlns="" id="{7945496A-6551-4019-BE54-7DA40579B7A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37592" y="1561874"/>
            <a:ext cx="5424881" cy="30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1140F920-4622-40DA-8B92-FDEAA45F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92670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 Задание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9D474F63-189C-432B-BE87-38B8000D9DFB}"/>
              </a:ext>
            </a:extLst>
          </p:cNvPr>
          <p:cNvSpPr txBox="1">
            <a:spLocks/>
          </p:cNvSpPr>
          <p:nvPr/>
        </p:nvSpPr>
        <p:spPr>
          <a:xfrm>
            <a:off x="548640" y="1725591"/>
            <a:ext cx="9341980" cy="42302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200" dirty="0" smtClean="0"/>
              <a:t>Разработайте </a:t>
            </a:r>
            <a:r>
              <a:rPr lang="ru-RU" sz="2200" dirty="0"/>
              <a:t>20-минутную разминку для команды подростков. </a:t>
            </a:r>
            <a:r>
              <a:rPr lang="en-US" sz="2200" dirty="0"/>
              <a:t> </a:t>
            </a:r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Разминка должна быть структурирована и последовательна, используя все обсуждаемые этапы.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Необходимо указать время для каждого раздела.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Выберите </a:t>
            </a:r>
            <a:r>
              <a:rPr lang="ru-RU" sz="2200" dirty="0" smtClean="0"/>
              <a:t>упражнения, </a:t>
            </a:r>
            <a:r>
              <a:rPr lang="ru-RU" sz="2200" dirty="0"/>
              <a:t>которые сегодня не </a:t>
            </a:r>
            <a:r>
              <a:rPr lang="ru-RU" sz="2200" dirty="0" smtClean="0"/>
              <a:t>выполнялись.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У вас должны быть </a:t>
            </a:r>
            <a:r>
              <a:rPr lang="ru-RU" sz="2200" dirty="0" smtClean="0"/>
              <a:t>причины, </a:t>
            </a:r>
            <a:r>
              <a:rPr lang="ru-RU" sz="2200" dirty="0"/>
              <a:t>почему вы выбрали эти упражнения. 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Мы обсудим разминки в группе, как только они будут разработаны.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754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4B0AAC-9302-426E-83E8-DB52A7C2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Тренировки </a:t>
            </a:r>
            <a:r>
              <a:rPr lang="ru-RU" dirty="0"/>
              <a:t>с отягощением и кондиции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4052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3504A5B-A88D-4985-92E2-8864B013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87195"/>
            <a:ext cx="10618372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Тренировки </a:t>
            </a:r>
            <a:r>
              <a:rPr lang="ru-RU" b="1" dirty="0"/>
              <a:t>с собственным весом тела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AB42CB53-ECA7-42DB-90AD-D54EDCF784FD}"/>
              </a:ext>
            </a:extLst>
          </p:cNvPr>
          <p:cNvSpPr txBox="1">
            <a:spLocks/>
          </p:cNvSpPr>
          <p:nvPr/>
        </p:nvSpPr>
        <p:spPr>
          <a:xfrm>
            <a:off x="548640" y="1613832"/>
            <a:ext cx="10769600" cy="380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400" dirty="0"/>
              <a:t>Тренировки с собственным весом тела </a:t>
            </a:r>
            <a:r>
              <a:rPr lang="ru-RU" sz="2400" dirty="0" smtClean="0"/>
              <a:t>- это </a:t>
            </a:r>
            <a:r>
              <a:rPr lang="ru-RU" sz="2400" dirty="0"/>
              <a:t>отличный способ </a:t>
            </a:r>
            <a:r>
              <a:rPr lang="ru-RU" sz="2400" dirty="0" smtClean="0"/>
              <a:t>познакомиться </a:t>
            </a:r>
            <a:r>
              <a:rPr lang="ru-RU" sz="2400" dirty="0"/>
              <a:t>с тренировками с сопротивлением. </a:t>
            </a:r>
            <a:endParaRPr lang="en-US" sz="2400" dirty="0"/>
          </a:p>
          <a:p>
            <a:pPr marL="285750" indent="-285750">
              <a:spcAft>
                <a:spcPts val="1200"/>
              </a:spcAft>
            </a:pPr>
            <a:r>
              <a:rPr lang="ru-RU" sz="2400" dirty="0"/>
              <a:t>Обучение контролю за </a:t>
            </a:r>
            <a:r>
              <a:rPr lang="ru-RU" sz="2400" dirty="0" smtClean="0"/>
              <a:t>прикладываемыми </a:t>
            </a:r>
            <a:r>
              <a:rPr lang="ru-RU" sz="2400" dirty="0"/>
              <a:t>силами, связанными с тренировками с собственным весом, создадут фундамент для увеличения силы.</a:t>
            </a:r>
            <a:endParaRPr lang="en-US" sz="2400" dirty="0"/>
          </a:p>
          <a:p>
            <a:pPr marL="285750" indent="-285750">
              <a:spcAft>
                <a:spcPts val="1200"/>
              </a:spcAft>
            </a:pPr>
            <a:r>
              <a:rPr lang="ru-RU" sz="2400" dirty="0"/>
              <a:t>В тренировках с собственным весом игрок может учиться контролировать и развивать силы в двигательных </a:t>
            </a:r>
            <a:r>
              <a:rPr lang="ru-RU" sz="2400" dirty="0" smtClean="0"/>
              <a:t>моделях, </a:t>
            </a:r>
            <a:r>
              <a:rPr lang="ru-RU" sz="2400" dirty="0"/>
              <a:t>которые важны в регби. </a:t>
            </a:r>
          </a:p>
          <a:p>
            <a:pPr marL="285750" indent="-285750">
              <a:spcAft>
                <a:spcPts val="1200"/>
              </a:spcAft>
            </a:pPr>
            <a:r>
              <a:rPr lang="ru-RU" sz="2400" dirty="0"/>
              <a:t>Тренировка с собственным весом требует минимального оборудования и может быть легко проведена командой или группой. </a:t>
            </a:r>
          </a:p>
          <a:p>
            <a:pPr marL="285750" indent="-285750"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85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1E3CE12-569D-48F2-B67A-2E84AF81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55" y="287120"/>
            <a:ext cx="10377986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Пример </a:t>
            </a:r>
            <a:r>
              <a:rPr lang="ru-RU" b="1" dirty="0"/>
              <a:t>упражнений с собственным весом</a:t>
            </a:r>
            <a:r>
              <a:rPr lang="en-US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95D0BD-9C28-4C1B-B4DB-0C7165669C01}"/>
              </a:ext>
            </a:extLst>
          </p:cNvPr>
          <p:cNvSpPr txBox="1"/>
          <p:nvPr/>
        </p:nvSpPr>
        <p:spPr>
          <a:xfrm>
            <a:off x="1600310" y="5040946"/>
            <a:ext cx="8744427" cy="54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Составьте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упражнений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собственным весом для нижней части тела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5 -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верхней части тела и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мышц корпуса. Будьте готовы к обсуждению и обучению некоторых упражнений. </a:t>
            </a:r>
            <a:endParaRPr lang="en-I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10-converted">
            <a:hlinkClick r:id="" action="ppaction://media"/>
            <a:extLst>
              <a:ext uri="{FF2B5EF4-FFF2-40B4-BE49-F238E27FC236}">
                <a16:creationId xmlns:a16="http://schemas.microsoft.com/office/drawing/2014/main" xmlns="" id="{AF0FD06F-BD4B-42CF-AF62-C6F9E25FF7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617" y="1827375"/>
            <a:ext cx="3872917" cy="2178516"/>
          </a:xfrm>
          <a:prstGeom prst="rect">
            <a:avLst/>
          </a:prstGeom>
        </p:spPr>
      </p:pic>
      <p:pic>
        <p:nvPicPr>
          <p:cNvPr id="3" name="Media11">
            <a:hlinkClick r:id="" action="ppaction://media"/>
            <a:extLst>
              <a:ext uri="{FF2B5EF4-FFF2-40B4-BE49-F238E27FC236}">
                <a16:creationId xmlns:a16="http://schemas.microsoft.com/office/drawing/2014/main" xmlns="" id="{D5026BBD-B144-43A0-B66B-62F1951E3C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7246" y="1827375"/>
            <a:ext cx="3888873" cy="2187491"/>
          </a:xfrm>
          <a:prstGeom prst="rect">
            <a:avLst/>
          </a:prstGeom>
        </p:spPr>
      </p:pic>
      <p:pic>
        <p:nvPicPr>
          <p:cNvPr id="11" name="Media12-converted">
            <a:hlinkClick r:id="" action="ppaction://media"/>
            <a:extLst>
              <a:ext uri="{FF2B5EF4-FFF2-40B4-BE49-F238E27FC236}">
                <a16:creationId xmlns:a16="http://schemas.microsoft.com/office/drawing/2014/main" xmlns="" id="{4F28DCEF-CCAC-466E-97A0-109EF97C123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5239" y="1827375"/>
            <a:ext cx="3872917" cy="21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6EB63CE-AF1B-4A69-A76A-800EFCB1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20" y="402770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Круговая тренировка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2F8802ED-43F6-4A77-BFC9-A88D68E7DF1A}"/>
              </a:ext>
            </a:extLst>
          </p:cNvPr>
          <p:cNvSpPr txBox="1">
            <a:spLocks/>
          </p:cNvSpPr>
          <p:nvPr/>
        </p:nvSpPr>
        <p:spPr>
          <a:xfrm>
            <a:off x="540680" y="1721083"/>
            <a:ext cx="10218760" cy="40589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600" dirty="0"/>
              <a:t>Круговая </a:t>
            </a:r>
            <a:r>
              <a:rPr lang="ru-RU" sz="2600" dirty="0" smtClean="0"/>
              <a:t>тренировка - </a:t>
            </a:r>
            <a:r>
              <a:rPr lang="ru-RU" sz="2600" dirty="0"/>
              <a:t>очень хороший метод тренировок, особенно при одновременной тренировке всей команды</a:t>
            </a:r>
            <a:r>
              <a:rPr lang="ru-RU" sz="2600" dirty="0" smtClean="0"/>
              <a:t>.</a:t>
            </a:r>
            <a:endParaRPr lang="en-IE" sz="2600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600" dirty="0"/>
              <a:t>Круговая тренировка проста в настройке и применении и требует очень </a:t>
            </a:r>
            <a:r>
              <a:rPr lang="ru-RU" sz="2600" dirty="0" smtClean="0"/>
              <a:t>небольшого количества </a:t>
            </a:r>
            <a:r>
              <a:rPr lang="ru-RU" sz="2600" dirty="0"/>
              <a:t>оборудования. </a:t>
            </a:r>
            <a:endParaRPr lang="en-IE" sz="2600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600" dirty="0"/>
              <a:t>Круговая тренировка представляет собой простой метод тренировки, обеспечивающий перегрузку и разнообразие тренировочной программы.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177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38FB6AE-4184-4363-BFB7-5F971AE0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47139"/>
            <a:ext cx="11448882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Круговая тренировка - выбор </a:t>
            </a:r>
            <a:r>
              <a:rPr lang="ru-RU" b="1" dirty="0"/>
              <a:t>упражнений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999625AD-84BD-43FC-9BCC-E31DE6B1A1DB}"/>
              </a:ext>
            </a:extLst>
          </p:cNvPr>
          <p:cNvSpPr txBox="1">
            <a:spLocks/>
          </p:cNvSpPr>
          <p:nvPr/>
        </p:nvSpPr>
        <p:spPr>
          <a:xfrm>
            <a:off x="735762" y="1491600"/>
            <a:ext cx="10836392" cy="4873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2000" dirty="0"/>
              <a:t>Выбираемые упражнения должны быть связаны с тренировочными целями. При выборе упражнений для круговой тренировки необходимо учитывать следующие ключевые </a:t>
            </a:r>
            <a:r>
              <a:rPr lang="ru-RU" sz="2000" dirty="0" smtClean="0"/>
              <a:t>моменты: 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</a:pPr>
            <a:r>
              <a:rPr lang="ru-RU" sz="2000" dirty="0"/>
              <a:t>Используйте большие группы мышц и чередуйте используемые мышцы, чтобы воздействовать на как можно большее </a:t>
            </a:r>
            <a:r>
              <a:rPr lang="ru-RU" sz="2000" dirty="0" smtClean="0"/>
              <a:t>количество </a:t>
            </a:r>
            <a:r>
              <a:rPr lang="ru-RU" sz="2000" dirty="0"/>
              <a:t>мышц (если нет особой причины для сосредоточения внимания только на одной области тела).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</a:pPr>
            <a:r>
              <a:rPr lang="ru-RU" sz="2000" dirty="0"/>
              <a:t>Старайтесь сбалансировать выбор </a:t>
            </a:r>
            <a:r>
              <a:rPr lang="ru-RU" sz="2000" dirty="0" smtClean="0"/>
              <a:t>упражнений (</a:t>
            </a:r>
            <a:r>
              <a:rPr lang="ru-RU" sz="2000" dirty="0"/>
              <a:t>6 упражнений на ноги и 2 </a:t>
            </a:r>
            <a:r>
              <a:rPr lang="ru-RU" sz="2000" dirty="0" smtClean="0"/>
              <a:t>на </a:t>
            </a:r>
            <a:r>
              <a:rPr lang="ru-RU" sz="2000" dirty="0"/>
              <a:t>верхнюю часть тела </a:t>
            </a:r>
            <a:r>
              <a:rPr lang="ru-RU" sz="2000" dirty="0" smtClean="0"/>
              <a:t>- это </a:t>
            </a:r>
            <a:r>
              <a:rPr lang="ru-RU" sz="2000" b="1" dirty="0">
                <a:solidFill>
                  <a:srgbClr val="FF0000"/>
                </a:solidFill>
              </a:rPr>
              <a:t>не</a:t>
            </a:r>
            <a:r>
              <a:rPr lang="ru-RU" sz="2000" dirty="0"/>
              <a:t> сбалансированный подход!)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</a:pPr>
            <a:r>
              <a:rPr lang="ru-RU" sz="2000" dirty="0"/>
              <a:t>Выбранные упражнения должны иметь </a:t>
            </a:r>
            <a:r>
              <a:rPr lang="ru-RU" sz="2000" dirty="0" smtClean="0"/>
              <a:t>возможность </a:t>
            </a:r>
            <a:r>
              <a:rPr lang="ru-RU" sz="2000" dirty="0"/>
              <a:t>по ходу выполнения быть </a:t>
            </a:r>
            <a:r>
              <a:rPr lang="ru-RU" sz="2000" dirty="0" smtClean="0"/>
              <a:t>облегчены </a:t>
            </a:r>
            <a:r>
              <a:rPr lang="ru-RU" sz="2000" dirty="0"/>
              <a:t>или усложнены. 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</a:pPr>
            <a:r>
              <a:rPr lang="ru-RU" sz="2000" dirty="0"/>
              <a:t>Упражнения должны быть безопасными и иметь легкий доступ (т.е. упражнения должны располагаться близко друг к другу). Это обеспечит плавность перехода от одной станции к другой</a:t>
            </a:r>
            <a:r>
              <a:rPr lang="ru-RU" sz="2000" dirty="0" smtClean="0"/>
              <a:t>. 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34413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95011BE-D2E9-4AA0-A66A-70C95C40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02" y="274320"/>
            <a:ext cx="11821898" cy="540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Круговая тренировка - сколько </a:t>
            </a:r>
            <a:r>
              <a:rPr lang="ru-RU" sz="3600" b="1" dirty="0"/>
              <a:t>выбрать упражнений?</a:t>
            </a:r>
            <a:endParaRPr lang="en-US" sz="3600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558FB4EC-5AC1-4371-B0BE-81E0C289349D}"/>
              </a:ext>
            </a:extLst>
          </p:cNvPr>
          <p:cNvSpPr txBox="1">
            <a:spLocks/>
          </p:cNvSpPr>
          <p:nvPr/>
        </p:nvSpPr>
        <p:spPr>
          <a:xfrm>
            <a:off x="548639" y="1705271"/>
            <a:ext cx="10768109" cy="38482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000" dirty="0"/>
              <a:t>Количество упражнений может зависеть от времени, оборудования и пространства. Общее руководство по круговой тренировке может выглядеть следующим образом:</a:t>
            </a:r>
            <a:endParaRPr lang="en-IE" sz="2000" dirty="0"/>
          </a:p>
          <a:p>
            <a:pPr marL="1182688" lvl="1" indent="-285750">
              <a:spcAft>
                <a:spcPts val="1200"/>
              </a:spcAft>
            </a:pPr>
            <a:r>
              <a:rPr lang="ru-RU" sz="2000" dirty="0"/>
              <a:t>Короткая круговая тренировка </a:t>
            </a:r>
            <a:r>
              <a:rPr lang="ru-RU" sz="2000" dirty="0" smtClean="0"/>
              <a:t>- 6-8 </a:t>
            </a:r>
            <a:r>
              <a:rPr lang="ru-RU" sz="2000" dirty="0"/>
              <a:t>упражнений</a:t>
            </a:r>
            <a:endParaRPr lang="en-IE" sz="2000" dirty="0"/>
          </a:p>
          <a:p>
            <a:pPr marL="1182688" lvl="1" indent="-285750">
              <a:spcAft>
                <a:spcPts val="1200"/>
              </a:spcAft>
            </a:pPr>
            <a:r>
              <a:rPr lang="ru-RU" sz="2000" dirty="0"/>
              <a:t>Средняя </a:t>
            </a:r>
            <a:r>
              <a:rPr lang="ru-RU" sz="2000" dirty="0" smtClean="0"/>
              <a:t>- 9-10 </a:t>
            </a:r>
            <a:r>
              <a:rPr lang="ru-RU" sz="2000" dirty="0"/>
              <a:t>упражнений</a:t>
            </a:r>
            <a:endParaRPr lang="en-IE" sz="2000" dirty="0"/>
          </a:p>
          <a:p>
            <a:pPr marL="1182688" lvl="1" indent="-285750">
              <a:spcAft>
                <a:spcPts val="1200"/>
              </a:spcAft>
            </a:pPr>
            <a:r>
              <a:rPr lang="ru-RU" sz="2000" dirty="0"/>
              <a:t>Длинная </a:t>
            </a:r>
            <a:r>
              <a:rPr lang="ru-RU" sz="2000" dirty="0" smtClean="0"/>
              <a:t>– больше </a:t>
            </a:r>
            <a:r>
              <a:rPr lang="ru-RU" sz="2000" dirty="0"/>
              <a:t>10 упражнений</a:t>
            </a:r>
            <a:endParaRPr lang="en-IE" sz="2000" dirty="0"/>
          </a:p>
          <a:p>
            <a:pPr marL="285750" indent="-285750">
              <a:spcAft>
                <a:spcPts val="1200"/>
              </a:spcAft>
            </a:pPr>
            <a:r>
              <a:rPr lang="ru-RU" sz="2000" dirty="0"/>
              <a:t>Использовать 10 и более упражнений может быть не очень </a:t>
            </a:r>
            <a:r>
              <a:rPr lang="ru-RU" sz="2000" dirty="0" smtClean="0"/>
              <a:t>практично (</a:t>
            </a:r>
            <a:r>
              <a:rPr lang="ru-RU" sz="2000" dirty="0"/>
              <a:t>сложно </a:t>
            </a:r>
            <a:r>
              <a:rPr lang="ru-RU" sz="2000" dirty="0" smtClean="0"/>
              <a:t>контролировать)</a:t>
            </a:r>
            <a:endParaRPr lang="en-US" sz="2000" dirty="0"/>
          </a:p>
          <a:p>
            <a:pPr marL="285750" indent="-285750">
              <a:spcAft>
                <a:spcPts val="1200"/>
              </a:spcAft>
            </a:pPr>
            <a:r>
              <a:rPr lang="ru-RU" sz="2000" dirty="0"/>
              <a:t>Также довольно много времени отнимает демонстрация упражнений, если их много.</a:t>
            </a:r>
            <a:r>
              <a:rPr lang="en-US" sz="2000" dirty="0"/>
              <a:t>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6481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234ECF-D1B9-4726-822D-62FAC697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19" y="242891"/>
            <a:ext cx="10320286" cy="752894"/>
          </a:xfrm>
        </p:spPr>
        <p:txBody>
          <a:bodyPr>
            <a:normAutofit/>
          </a:bodyPr>
          <a:lstStyle/>
          <a:p>
            <a:r>
              <a:rPr lang="ru-RU" b="1" dirty="0"/>
              <a:t>Усложнение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5AEC8317-2000-49FC-8C41-466DC4B79571}"/>
              </a:ext>
            </a:extLst>
          </p:cNvPr>
          <p:cNvSpPr txBox="1">
            <a:spLocks/>
          </p:cNvSpPr>
          <p:nvPr/>
        </p:nvSpPr>
        <p:spPr>
          <a:xfrm>
            <a:off x="532719" y="1630548"/>
            <a:ext cx="11151281" cy="4417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ru-RU" sz="2400" dirty="0"/>
              <a:t>Сложность круговой тренировки можно регулировать следующим образом :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</a:pPr>
            <a:r>
              <a:rPr lang="ru-RU" dirty="0"/>
              <a:t>Снижать периоды отдыха между упражнениями</a:t>
            </a:r>
            <a:endParaRPr lang="en-IE" dirty="0"/>
          </a:p>
          <a:p>
            <a:pPr marL="742950" lvl="1" indent="-285750">
              <a:spcAft>
                <a:spcPts val="1200"/>
              </a:spcAft>
            </a:pPr>
            <a:r>
              <a:rPr lang="ru-RU" dirty="0"/>
              <a:t>Снижать периоды отдыха между кругами </a:t>
            </a:r>
            <a:endParaRPr lang="en-IE" dirty="0"/>
          </a:p>
          <a:p>
            <a:pPr marL="742950" lvl="1" indent="-285750">
              <a:spcAft>
                <a:spcPts val="1200"/>
              </a:spcAft>
            </a:pPr>
            <a:r>
              <a:rPr lang="ru-RU" dirty="0"/>
              <a:t>Увеличивать время работы</a:t>
            </a:r>
            <a:endParaRPr lang="en-IE" dirty="0"/>
          </a:p>
          <a:p>
            <a:pPr marL="742950" lvl="1" indent="-285750">
              <a:spcAft>
                <a:spcPts val="1200"/>
              </a:spcAft>
            </a:pPr>
            <a:r>
              <a:rPr lang="ru-RU" dirty="0"/>
              <a:t>Добавлять больше упражнений</a:t>
            </a:r>
            <a:endParaRPr lang="en-IE" dirty="0"/>
          </a:p>
          <a:p>
            <a:pPr marL="742950" lvl="1" indent="-285750">
              <a:spcAft>
                <a:spcPts val="1200"/>
              </a:spcAft>
            </a:pPr>
            <a:r>
              <a:rPr lang="ru-RU" dirty="0"/>
              <a:t>Добавлять больше сложных упражнений</a:t>
            </a:r>
            <a:endParaRPr lang="en-IE" dirty="0"/>
          </a:p>
          <a:p>
            <a:pPr marL="742950" lvl="1" indent="-285750">
              <a:spcAft>
                <a:spcPts val="1200"/>
              </a:spcAft>
            </a:pPr>
            <a:r>
              <a:rPr lang="ru-RU" dirty="0"/>
              <a:t>Добавлять больше кругов </a:t>
            </a:r>
            <a:endParaRPr lang="en-IE" dirty="0"/>
          </a:p>
          <a:p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0720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92E5F-BF30-420A-8CF4-9EB8B3FC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Разминка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2110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718F792-9DE5-4858-90D3-A27BFA5F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97308"/>
            <a:ext cx="3043113" cy="540000"/>
          </a:xfrm>
        </p:spPr>
        <p:txBody>
          <a:bodyPr>
            <a:noAutofit/>
          </a:bodyPr>
          <a:lstStyle/>
          <a:p>
            <a:r>
              <a:rPr lang="ru-RU" b="1" dirty="0"/>
              <a:t> Задание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723BC66C-FA15-4695-823B-C862ED57CD39}"/>
              </a:ext>
            </a:extLst>
          </p:cNvPr>
          <p:cNvSpPr txBox="1">
            <a:spLocks/>
          </p:cNvSpPr>
          <p:nvPr/>
        </p:nvSpPr>
        <p:spPr>
          <a:xfrm>
            <a:off x="690880" y="1583352"/>
            <a:ext cx="10793276" cy="4248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600" dirty="0"/>
              <a:t>Создайте сбалансированную круговую </a:t>
            </a:r>
            <a:r>
              <a:rPr lang="ru-RU" sz="2600" dirty="0" smtClean="0"/>
              <a:t>тренировку с использованием </a:t>
            </a:r>
            <a:r>
              <a:rPr lang="ru-RU" sz="2600" dirty="0"/>
              <a:t>собственного веса тела, которая подойдет для подростков. </a:t>
            </a:r>
            <a:endParaRPr lang="en-US" sz="2600" dirty="0"/>
          </a:p>
          <a:p>
            <a:pPr>
              <a:spcAft>
                <a:spcPts val="1200"/>
              </a:spcAft>
            </a:pPr>
            <a:r>
              <a:rPr lang="ru-RU" sz="2600" dirty="0"/>
              <a:t>Спланируйте время работы и </a:t>
            </a:r>
            <a:r>
              <a:rPr lang="ru-RU" sz="2600" dirty="0" smtClean="0"/>
              <a:t>отдыха, </a:t>
            </a:r>
            <a:r>
              <a:rPr lang="ru-RU" sz="2600" dirty="0"/>
              <a:t>а </a:t>
            </a:r>
            <a:r>
              <a:rPr lang="ru-RU" sz="2600" dirty="0" smtClean="0"/>
              <a:t>также </a:t>
            </a:r>
            <a:r>
              <a:rPr lang="ru-RU" sz="2600" dirty="0"/>
              <a:t>периоды отдыха между кругами. </a:t>
            </a:r>
            <a:endParaRPr lang="en-US" sz="2600" dirty="0"/>
          </a:p>
          <a:p>
            <a:pPr>
              <a:spcAft>
                <a:spcPts val="1200"/>
              </a:spcAft>
            </a:pPr>
            <a:r>
              <a:rPr lang="ru-RU" sz="2600" dirty="0"/>
              <a:t>Рассмотрите/обдумайте ключевые моменты в </a:t>
            </a:r>
            <a:r>
              <a:rPr lang="ru-RU" sz="2600" dirty="0" smtClean="0"/>
              <a:t>упражнениях, которые </a:t>
            </a:r>
            <a:r>
              <a:rPr lang="ru-RU" sz="2600" dirty="0"/>
              <a:t>вы выбрали.  </a:t>
            </a:r>
            <a:endParaRPr lang="en-US" sz="2600" dirty="0"/>
          </a:p>
          <a:p>
            <a:pPr>
              <a:spcAft>
                <a:spcPts val="1200"/>
              </a:spcAft>
            </a:pPr>
            <a:r>
              <a:rPr lang="ru-RU" sz="2600" dirty="0"/>
              <a:t>Будьте готовы обсудить и провести </a:t>
            </a:r>
            <a:r>
              <a:rPr lang="ru-RU" sz="2600" dirty="0" smtClean="0"/>
              <a:t>тренировку, используя </a:t>
            </a:r>
            <a:r>
              <a:rPr lang="ru-RU" sz="2600" dirty="0"/>
              <a:t>вашу круговую тренировку.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119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CB30721-52DF-402A-B468-E6C390AE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18729"/>
            <a:ext cx="10267712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Интеграция </a:t>
            </a:r>
            <a:r>
              <a:rPr lang="ru-RU" b="1" dirty="0"/>
              <a:t>кондиционной тренировки </a:t>
            </a:r>
            <a:endParaRPr lang="en-US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4493B41-D9E6-4034-B3BF-6D851D46F2BA}"/>
              </a:ext>
            </a:extLst>
          </p:cNvPr>
          <p:cNvSpPr txBox="1">
            <a:spLocks/>
          </p:cNvSpPr>
          <p:nvPr/>
        </p:nvSpPr>
        <p:spPr>
          <a:xfrm>
            <a:off x="694928" y="1579438"/>
            <a:ext cx="10684272" cy="4683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/>
              <a:t>Тренеры должны искать способы сделать тренировки с </a:t>
            </a:r>
            <a:r>
              <a:rPr lang="ru-RU" sz="2000" dirty="0" smtClean="0"/>
              <a:t>сопротивлением, </a:t>
            </a:r>
            <a:r>
              <a:rPr lang="ru-RU" sz="2000" dirty="0"/>
              <a:t>как можно более приближенными и конкретными для игры в регби, </a:t>
            </a:r>
            <a:r>
              <a:rPr lang="ru-RU" sz="2000" dirty="0" smtClean="0"/>
              <a:t>также эти </a:t>
            </a:r>
            <a:r>
              <a:rPr lang="ru-RU" sz="2000" dirty="0"/>
              <a:t>тренировки должны соответствовать требованиям, с которыми столкнутся игроки.</a:t>
            </a:r>
            <a:endParaRPr lang="en-IE" sz="2000" dirty="0"/>
          </a:p>
          <a:p>
            <a:pPr marL="0" indent="0">
              <a:spcAft>
                <a:spcPts val="1200"/>
              </a:spcAft>
              <a:buNone/>
            </a:pPr>
            <a:r>
              <a:rPr lang="ru-RU" sz="2000" dirty="0" smtClean="0"/>
              <a:t>Комплексные упражнения, </a:t>
            </a:r>
            <a:r>
              <a:rPr lang="ru-RU" sz="2000" dirty="0"/>
              <a:t>влияющие на </a:t>
            </a:r>
            <a:r>
              <a:rPr lang="ru-RU" sz="2000" dirty="0" smtClean="0"/>
              <a:t>развитие кондиций, </a:t>
            </a:r>
            <a:r>
              <a:rPr lang="ru-RU" sz="2000" dirty="0"/>
              <a:t>требуют от игроков </a:t>
            </a:r>
            <a:r>
              <a:rPr lang="ru-RU" sz="2000" dirty="0" smtClean="0"/>
              <a:t>производства </a:t>
            </a:r>
            <a:r>
              <a:rPr lang="ru-RU" sz="2000" dirty="0"/>
              <a:t>и управления необходимыми усилиями, а </a:t>
            </a:r>
            <a:r>
              <a:rPr lang="ru-RU" sz="2000" dirty="0" smtClean="0"/>
              <a:t>также </a:t>
            </a:r>
            <a:r>
              <a:rPr lang="ru-RU" sz="2000" dirty="0"/>
              <a:t>использования  физических качеств, необходимых им для игры.</a:t>
            </a:r>
            <a:endParaRPr lang="en-IE" sz="2000" dirty="0"/>
          </a:p>
          <a:p>
            <a:pPr lvl="1">
              <a:spcAft>
                <a:spcPts val="1200"/>
              </a:spcAft>
            </a:pPr>
            <a:r>
              <a:rPr lang="ru-RU" sz="2000" dirty="0" smtClean="0"/>
              <a:t>Упражнения, </a:t>
            </a:r>
            <a:r>
              <a:rPr lang="ru-RU" sz="2000" dirty="0"/>
              <a:t>влияющие на </a:t>
            </a:r>
            <a:r>
              <a:rPr lang="ru-RU" sz="2000" dirty="0" smtClean="0"/>
              <a:t>кондиции, </a:t>
            </a:r>
            <a:r>
              <a:rPr lang="ru-RU" sz="2000" dirty="0"/>
              <a:t>могут включать </a:t>
            </a:r>
            <a:r>
              <a:rPr lang="ru-RU" sz="2000" dirty="0" smtClean="0"/>
              <a:t>упражнения, </a:t>
            </a:r>
            <a:r>
              <a:rPr lang="ru-RU" sz="2000" dirty="0"/>
              <a:t>основанные на:</a:t>
            </a:r>
            <a:endParaRPr lang="en-IE" sz="2000" dirty="0"/>
          </a:p>
          <a:p>
            <a:pPr marL="742950" lvl="1" indent="-285750">
              <a:spcAft>
                <a:spcPts val="1200"/>
              </a:spcAft>
            </a:pPr>
            <a:r>
              <a:rPr lang="ru-RU" sz="2000" dirty="0"/>
              <a:t>Подъемы веса </a:t>
            </a:r>
            <a:endParaRPr lang="en-IE" sz="2000" dirty="0"/>
          </a:p>
          <a:p>
            <a:pPr marL="742950" lvl="1" indent="-285750">
              <a:spcAft>
                <a:spcPts val="1200"/>
              </a:spcAft>
            </a:pPr>
            <a:r>
              <a:rPr lang="ru-RU" sz="2000" dirty="0"/>
              <a:t>Падение и вставание </a:t>
            </a:r>
            <a:endParaRPr lang="en-IE" sz="2000" dirty="0"/>
          </a:p>
          <a:p>
            <a:pPr marL="742950" lvl="1" indent="-285750">
              <a:spcAft>
                <a:spcPts val="1200"/>
              </a:spcAft>
            </a:pPr>
            <a:r>
              <a:rPr lang="ru-RU" sz="2000" dirty="0"/>
              <a:t>Борьба </a:t>
            </a:r>
            <a:endParaRPr lang="en-IE" sz="2000" dirty="0"/>
          </a:p>
          <a:p>
            <a:pPr marL="742950" lvl="1" indent="-285750">
              <a:spcAft>
                <a:spcPts val="1200"/>
              </a:spcAft>
            </a:pPr>
            <a:r>
              <a:rPr lang="ru-RU" sz="2000" dirty="0"/>
              <a:t>Ускорение/торможение </a:t>
            </a:r>
            <a:endParaRPr lang="en-IE" sz="2000" dirty="0"/>
          </a:p>
          <a:p>
            <a:pPr>
              <a:spcAft>
                <a:spcPts val="1200"/>
              </a:spcAft>
            </a:pPr>
            <a:endParaRPr lang="en-IE" sz="4000" dirty="0"/>
          </a:p>
        </p:txBody>
      </p:sp>
    </p:spTree>
    <p:extLst>
      <p:ext uri="{BB962C8B-B14F-4D97-AF65-F5344CB8AC3E}">
        <p14:creationId xmlns:p14="http://schemas.microsoft.com/office/powerpoint/2010/main" val="21444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AE063AE-488C-4DD9-AACA-39F56444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54844"/>
            <a:ext cx="10450592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Борьба - пример </a:t>
            </a:r>
            <a:r>
              <a:rPr lang="ru-RU" b="1" dirty="0"/>
              <a:t>упражнения 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99DA05-441C-4237-A297-945E7E2970F1}"/>
              </a:ext>
            </a:extLst>
          </p:cNvPr>
          <p:cNvSpPr txBox="1"/>
          <p:nvPr/>
        </p:nvSpPr>
        <p:spPr>
          <a:xfrm>
            <a:off x="1239520" y="5652784"/>
            <a:ext cx="3383280" cy="3141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1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Проталкивание </a:t>
            </a:r>
            <a:r>
              <a:rPr lang="ru-RU" sz="17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сумо</a:t>
            </a:r>
            <a:endParaRPr lang="en-IE" sz="17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7414BB-11E3-4B2F-9083-CD3F0F713528}"/>
              </a:ext>
            </a:extLst>
          </p:cNvPr>
          <p:cNvSpPr txBox="1"/>
          <p:nvPr/>
        </p:nvSpPr>
        <p:spPr>
          <a:xfrm>
            <a:off x="8177917" y="5723011"/>
            <a:ext cx="2210637" cy="3141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1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Вырывание мяча </a:t>
            </a:r>
            <a:r>
              <a:rPr lang="en-IE" sz="1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Media13-converted">
            <a:hlinkClick r:id="" action="ppaction://media"/>
            <a:extLst>
              <a:ext uri="{FF2B5EF4-FFF2-40B4-BE49-F238E27FC236}">
                <a16:creationId xmlns:a16="http://schemas.microsoft.com/office/drawing/2014/main" xmlns="" id="{0C97813D-D576-4C54-A72B-7A38A7070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97" y="1579852"/>
            <a:ext cx="5963003" cy="3354189"/>
          </a:xfrm>
          <a:prstGeom prst="rect">
            <a:avLst/>
          </a:prstGeom>
        </p:spPr>
      </p:pic>
      <p:pic>
        <p:nvPicPr>
          <p:cNvPr id="3" name="Media14-converted">
            <a:hlinkClick r:id="" action="ppaction://media"/>
            <a:extLst>
              <a:ext uri="{FF2B5EF4-FFF2-40B4-BE49-F238E27FC236}">
                <a16:creationId xmlns:a16="http://schemas.microsoft.com/office/drawing/2014/main" xmlns="" id="{D118F791-51F0-4BBA-90E8-8EDCE1A076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579851"/>
            <a:ext cx="5963002" cy="33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F375F0F-3662-479B-81A6-B55F8809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28086"/>
            <a:ext cx="7200000" cy="540000"/>
          </a:xfrm>
        </p:spPr>
        <p:txBody>
          <a:bodyPr>
            <a:noAutofit/>
          </a:bodyPr>
          <a:lstStyle/>
          <a:p>
            <a:r>
              <a:rPr lang="en-US" b="1" dirty="0"/>
              <a:t> </a:t>
            </a:r>
            <a:r>
              <a:rPr lang="ru-RU" b="1" dirty="0"/>
              <a:t>Задание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A583B9C-E55D-4824-9122-351BF28F6D9B}"/>
              </a:ext>
            </a:extLst>
          </p:cNvPr>
          <p:cNvSpPr txBox="1">
            <a:spLocks/>
          </p:cNvSpPr>
          <p:nvPr/>
        </p:nvSpPr>
        <p:spPr>
          <a:xfrm>
            <a:off x="1044416" y="1590791"/>
            <a:ext cx="10050304" cy="48144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600" dirty="0"/>
              <a:t>Вы должны </a:t>
            </a:r>
            <a:r>
              <a:rPr lang="ru-RU" sz="2600" dirty="0" smtClean="0"/>
              <a:t>спланировать/разработать </a:t>
            </a:r>
            <a:r>
              <a:rPr lang="ru-RU" sz="2600" dirty="0"/>
              <a:t>3 комплексных упражнения для каждой из категорий, указанных ниже</a:t>
            </a:r>
            <a:r>
              <a:rPr lang="en-US" sz="2600" dirty="0"/>
              <a:t>: </a:t>
            </a:r>
          </a:p>
          <a:p>
            <a:pPr marL="742950" lvl="1" indent="-285750">
              <a:spcAft>
                <a:spcPts val="1200"/>
              </a:spcAft>
            </a:pPr>
            <a:r>
              <a:rPr lang="ru-RU" sz="2600" dirty="0"/>
              <a:t>Подъемы отягощения</a:t>
            </a:r>
            <a:endParaRPr lang="en-IE" sz="2600" dirty="0"/>
          </a:p>
          <a:p>
            <a:pPr marL="742950" lvl="1" indent="-285750">
              <a:spcAft>
                <a:spcPts val="1200"/>
              </a:spcAft>
            </a:pPr>
            <a:r>
              <a:rPr lang="ru-RU" sz="2600" dirty="0" smtClean="0"/>
              <a:t>Падение-вставание </a:t>
            </a:r>
            <a:endParaRPr lang="en-IE" sz="2600" dirty="0"/>
          </a:p>
          <a:p>
            <a:pPr marL="742950" lvl="1" indent="-285750">
              <a:spcAft>
                <a:spcPts val="1200"/>
              </a:spcAft>
            </a:pPr>
            <a:r>
              <a:rPr lang="ru-RU" sz="2600" dirty="0"/>
              <a:t>Борьба </a:t>
            </a:r>
            <a:endParaRPr lang="en-IE" sz="2600" dirty="0"/>
          </a:p>
          <a:p>
            <a:pPr marL="742950" lvl="1" indent="-285750">
              <a:spcAft>
                <a:spcPts val="1200"/>
              </a:spcAft>
            </a:pPr>
            <a:r>
              <a:rPr lang="ru-RU" sz="2600" dirty="0"/>
              <a:t>Ускорение/торможение </a:t>
            </a:r>
            <a:endParaRPr lang="en-GB" sz="2600" dirty="0"/>
          </a:p>
          <a:p>
            <a:pPr marL="0" indent="0">
              <a:spcAft>
                <a:spcPts val="1200"/>
              </a:spcAft>
              <a:buNone/>
            </a:pPr>
            <a:r>
              <a:rPr lang="ru-RU" sz="2600" dirty="0"/>
              <a:t>Будьте готовы обсудить и потренировать ваши варианты кондиционной активности</a:t>
            </a:r>
            <a:r>
              <a:rPr lang="en-IE" sz="2600" dirty="0"/>
              <a:t>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2625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558721B-A117-404E-8D43-49B153DB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33946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Задание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8B61A917-80EC-47A7-B160-B8EA8438D505}"/>
              </a:ext>
            </a:extLst>
          </p:cNvPr>
          <p:cNvSpPr txBox="1">
            <a:spLocks/>
          </p:cNvSpPr>
          <p:nvPr/>
        </p:nvSpPr>
        <p:spPr>
          <a:xfrm>
            <a:off x="664799" y="1822903"/>
            <a:ext cx="10297468" cy="37647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600" dirty="0"/>
              <a:t>Составьте недельный план тренировок с отягощениями для всего </a:t>
            </a:r>
            <a:r>
              <a:rPr lang="ru-RU" sz="2600" dirty="0" smtClean="0"/>
              <a:t>тела, состоящий </a:t>
            </a:r>
            <a:r>
              <a:rPr lang="ru-RU" sz="2600" dirty="0"/>
              <a:t>из </a:t>
            </a:r>
            <a:r>
              <a:rPr lang="ru-RU" sz="2600" dirty="0" smtClean="0"/>
              <a:t>3-х занятий, </a:t>
            </a:r>
            <a:r>
              <a:rPr lang="ru-RU" sz="2600" dirty="0"/>
              <a:t>для юного </a:t>
            </a:r>
            <a:r>
              <a:rPr lang="ru-RU" sz="2600" dirty="0" smtClean="0"/>
              <a:t>регбиста.</a:t>
            </a:r>
            <a:endParaRPr lang="en-US" sz="2600" dirty="0"/>
          </a:p>
          <a:p>
            <a:pPr marL="285750" indent="-285750">
              <a:spcAft>
                <a:spcPts val="1200"/>
              </a:spcAft>
            </a:pPr>
            <a:r>
              <a:rPr lang="ru-RU" sz="2600" dirty="0"/>
              <a:t>Используйте формат круговой тренировки, включающий сочетание упражнений с собственным весом и </a:t>
            </a:r>
            <a:r>
              <a:rPr lang="ru-RU" sz="2600" dirty="0" smtClean="0"/>
              <a:t>комплексных кондиционных </a:t>
            </a:r>
            <a:r>
              <a:rPr lang="ru-RU" sz="2600" dirty="0"/>
              <a:t>тренировок.</a:t>
            </a:r>
            <a:endParaRPr lang="en-US" sz="2600" dirty="0"/>
          </a:p>
          <a:p>
            <a:pPr marL="285750" indent="-285750">
              <a:spcAft>
                <a:spcPts val="1200"/>
              </a:spcAft>
            </a:pPr>
            <a:r>
              <a:rPr lang="ru-RU" sz="2600" dirty="0" smtClean="0"/>
              <a:t>Детализируйте </a:t>
            </a:r>
            <a:r>
              <a:rPr lang="ru-RU" sz="2600" dirty="0"/>
              <a:t>вашу работу по времени работы и </a:t>
            </a:r>
            <a:r>
              <a:rPr lang="ru-RU" sz="2600" dirty="0" smtClean="0"/>
              <a:t>отдыха.</a:t>
            </a:r>
            <a:endParaRPr lang="en-US" sz="2600" dirty="0"/>
          </a:p>
          <a:p>
            <a:pPr marL="285750" indent="-285750">
              <a:spcAft>
                <a:spcPts val="1200"/>
              </a:spcAft>
            </a:pPr>
            <a:r>
              <a:rPr lang="ru-RU" sz="2600" dirty="0"/>
              <a:t>После мы детально обсудим недельный план в </a:t>
            </a:r>
            <a:r>
              <a:rPr lang="ru-RU" sz="2600" dirty="0" smtClean="0"/>
              <a:t>группе.</a:t>
            </a:r>
            <a:endParaRPr lang="en-US" sz="2600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55CFD2-CC08-40E3-A147-3084B54CFB02}"/>
              </a:ext>
            </a:extLst>
          </p:cNvPr>
          <p:cNvSpPr txBox="1"/>
          <p:nvPr/>
        </p:nvSpPr>
        <p:spPr>
          <a:xfrm>
            <a:off x="8798561" y="6384022"/>
            <a:ext cx="32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 </a:t>
            </a:r>
            <a:r>
              <a:rPr lang="en-IE" dirty="0" smtClean="0"/>
              <a:t>C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298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9DD2DD5-0533-457F-8014-6DBBC911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283996"/>
            <a:ext cx="9371090" cy="708041"/>
          </a:xfrm>
        </p:spPr>
        <p:txBody>
          <a:bodyPr>
            <a:normAutofit/>
          </a:bodyPr>
          <a:lstStyle/>
          <a:p>
            <a:r>
              <a:rPr lang="ru-RU" b="1" dirty="0"/>
              <a:t>Разминка</a:t>
            </a:r>
            <a:endParaRPr lang="en-US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279D3C9-50C3-4FE9-A6E3-0B1370E36A6C}"/>
              </a:ext>
            </a:extLst>
          </p:cNvPr>
          <p:cNvSpPr txBox="1">
            <a:spLocks/>
          </p:cNvSpPr>
          <p:nvPr/>
        </p:nvSpPr>
        <p:spPr>
          <a:xfrm>
            <a:off x="749554" y="1551633"/>
            <a:ext cx="10692889" cy="4813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Цель разминки </a:t>
            </a:r>
            <a:r>
              <a:rPr lang="ru-RU" dirty="0" smtClean="0"/>
              <a:t>- подготовить </a:t>
            </a:r>
            <a:r>
              <a:rPr lang="ru-RU" dirty="0"/>
              <a:t>тело к предстоящей </a:t>
            </a:r>
            <a:r>
              <a:rPr lang="ru-RU" dirty="0" smtClean="0"/>
              <a:t>работе. </a:t>
            </a:r>
            <a:endParaRPr lang="en-GB" dirty="0"/>
          </a:p>
          <a:p>
            <a:endParaRPr lang="en-GB" sz="1100" dirty="0"/>
          </a:p>
          <a:p>
            <a:pPr marL="0" indent="0">
              <a:buNone/>
            </a:pPr>
            <a:r>
              <a:rPr lang="ru-RU" dirty="0"/>
              <a:t>Разминка будет иметь ряд </a:t>
            </a:r>
            <a:r>
              <a:rPr lang="ru-RU" dirty="0" smtClean="0"/>
              <a:t>компонентов, но </a:t>
            </a:r>
            <a:r>
              <a:rPr lang="ru-RU" dirty="0"/>
              <a:t>акроним </a:t>
            </a:r>
            <a:r>
              <a:rPr lang="en-GB" dirty="0"/>
              <a:t>RAMP</a:t>
            </a:r>
            <a:r>
              <a:rPr lang="ru-RU" dirty="0"/>
              <a:t> используется для описания </a:t>
            </a:r>
            <a:r>
              <a:rPr lang="ru-RU" dirty="0" smtClean="0"/>
              <a:t>4-х </a:t>
            </a:r>
            <a:r>
              <a:rPr lang="ru-RU" dirty="0"/>
              <a:t>важных частей разминки для молодых игроков в </a:t>
            </a:r>
            <a:r>
              <a:rPr lang="ru-RU" dirty="0" smtClean="0"/>
              <a:t>регби:</a:t>
            </a:r>
            <a:endParaRPr lang="en-GB" dirty="0"/>
          </a:p>
          <a:p>
            <a:endParaRPr lang="en-GB" sz="600" dirty="0"/>
          </a:p>
          <a:p>
            <a:pPr marL="742950" lvl="1" indent="-285750"/>
            <a:r>
              <a:rPr lang="en-GB" sz="2800" b="1" dirty="0">
                <a:solidFill>
                  <a:srgbClr val="FF0000"/>
                </a:solidFill>
              </a:rPr>
              <a:t>R</a:t>
            </a:r>
            <a:r>
              <a:rPr lang="en-GB" sz="2800" dirty="0"/>
              <a:t>aise </a:t>
            </a:r>
            <a:r>
              <a:rPr lang="ru-RU" sz="2800" dirty="0" smtClean="0"/>
              <a:t>- Поднять/увеличить</a:t>
            </a:r>
            <a:endParaRPr lang="en-GB" sz="2800" dirty="0"/>
          </a:p>
          <a:p>
            <a:pPr marL="742950" lvl="1" indent="-285750"/>
            <a:r>
              <a:rPr lang="en-GB" sz="2800" b="1" dirty="0" smtClean="0">
                <a:solidFill>
                  <a:srgbClr val="FF0000"/>
                </a:solidFill>
              </a:rPr>
              <a:t>A</a:t>
            </a:r>
            <a:r>
              <a:rPr lang="en-GB" sz="2800" dirty="0" smtClean="0"/>
              <a:t>ctivate</a:t>
            </a:r>
            <a:r>
              <a:rPr lang="ru-RU" sz="2800" dirty="0" smtClean="0"/>
              <a:t> - Активировать</a:t>
            </a:r>
            <a:endParaRPr lang="en-GB" sz="2800" dirty="0"/>
          </a:p>
          <a:p>
            <a:pPr marL="742950" lvl="1" indent="-285750"/>
            <a:r>
              <a:rPr lang="en-GB" sz="2800" b="1" dirty="0" smtClean="0">
                <a:solidFill>
                  <a:srgbClr val="FF0000"/>
                </a:solidFill>
              </a:rPr>
              <a:t>M</a:t>
            </a:r>
            <a:r>
              <a:rPr lang="en-GB" sz="2800" dirty="0" smtClean="0"/>
              <a:t>obilise</a:t>
            </a:r>
            <a:r>
              <a:rPr lang="ru-RU" sz="2800" dirty="0" smtClean="0"/>
              <a:t> - Мобилизовать</a:t>
            </a:r>
            <a:endParaRPr lang="en-GB" sz="2800" dirty="0"/>
          </a:p>
          <a:p>
            <a:pPr marL="742950" lvl="1" indent="-285750"/>
            <a:r>
              <a:rPr lang="en-GB" sz="2800" b="1" dirty="0" smtClean="0">
                <a:solidFill>
                  <a:srgbClr val="FF0000"/>
                </a:solidFill>
              </a:rPr>
              <a:t>P</a:t>
            </a:r>
            <a:r>
              <a:rPr lang="en-GB" sz="2800" dirty="0" smtClean="0"/>
              <a:t>otentiate</a:t>
            </a:r>
            <a:r>
              <a:rPr lang="ru-RU" sz="2800" dirty="0" smtClean="0"/>
              <a:t> – Потенцировать (придавать силу)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27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4C59972-929B-454B-88D7-10FFF048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07766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Разминка</a:t>
            </a:r>
            <a:endParaRPr lang="en-US" sz="4400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4CFA97E-72FE-47CD-8BB9-ACBC9000DDB4}"/>
              </a:ext>
            </a:extLst>
          </p:cNvPr>
          <p:cNvSpPr txBox="1">
            <a:spLocks/>
          </p:cNvSpPr>
          <p:nvPr/>
        </p:nvSpPr>
        <p:spPr>
          <a:xfrm>
            <a:off x="699641" y="1574963"/>
            <a:ext cx="10557639" cy="4397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 smtClean="0">
                <a:solidFill>
                  <a:srgbClr val="FF0000"/>
                </a:solidFill>
              </a:rPr>
              <a:t>A</a:t>
            </a:r>
            <a:r>
              <a:rPr lang="en-US" sz="3200" b="1" u="sng" dirty="0" smtClean="0"/>
              <a:t>ctivate</a:t>
            </a:r>
            <a:r>
              <a:rPr lang="ru-RU" sz="3200" b="1" dirty="0" smtClean="0"/>
              <a:t> (Активация) </a:t>
            </a:r>
            <a:endParaRPr lang="ru-RU" sz="3200" b="1" dirty="0"/>
          </a:p>
          <a:p>
            <a:pPr>
              <a:spcBef>
                <a:spcPts val="2400"/>
              </a:spcBef>
            </a:pPr>
            <a:r>
              <a:rPr lang="ru-RU" sz="2200" dirty="0" smtClean="0"/>
              <a:t>Цель </a:t>
            </a:r>
            <a:r>
              <a:rPr lang="ru-RU" sz="2200" dirty="0"/>
              <a:t>активационных упражнений в </a:t>
            </a:r>
            <a:r>
              <a:rPr lang="ru-RU" sz="2200" dirty="0" smtClean="0"/>
              <a:t>том, чтобы активизировать </a:t>
            </a:r>
            <a:r>
              <a:rPr lang="ru-RU" sz="2200" dirty="0"/>
              <a:t>мышцы</a:t>
            </a:r>
            <a:r>
              <a:rPr lang="ru-RU" sz="2200" dirty="0" smtClean="0"/>
              <a:t>, чтобы </a:t>
            </a:r>
            <a:r>
              <a:rPr lang="ru-RU" sz="2200" dirty="0"/>
              <a:t>каждая мышца была способна выполнять свою работу.</a:t>
            </a:r>
          </a:p>
          <a:p>
            <a:pPr>
              <a:spcBef>
                <a:spcPts val="2400"/>
              </a:spcBef>
            </a:pPr>
            <a:r>
              <a:rPr lang="ru-RU" sz="2200" dirty="0"/>
              <a:t>Активационные упражнения делают это, сокращая целевую мышцу, чтобы возбуждать и стимулировать ее.</a:t>
            </a:r>
            <a:endParaRPr lang="en-GB" sz="2200" dirty="0"/>
          </a:p>
          <a:p>
            <a:pPr marL="285750" indent="-285750">
              <a:spcBef>
                <a:spcPts val="2400"/>
              </a:spcBef>
            </a:pPr>
            <a:r>
              <a:rPr lang="ru-RU" sz="2200" dirty="0" smtClean="0"/>
              <a:t>Примером </a:t>
            </a:r>
            <a:r>
              <a:rPr lang="ru-RU" sz="2200" dirty="0"/>
              <a:t>группы мышц, которая часто нуждается в активации, </a:t>
            </a:r>
            <a:r>
              <a:rPr lang="ru-RU" sz="2200" dirty="0" smtClean="0"/>
              <a:t>являются </a:t>
            </a:r>
            <a:r>
              <a:rPr lang="ru-RU" sz="2200" dirty="0"/>
              <a:t>ягодичные мышцы.</a:t>
            </a:r>
            <a:endParaRPr lang="en-GB" sz="2200" dirty="0"/>
          </a:p>
          <a:p>
            <a:pPr marL="285750" indent="-285750">
              <a:spcBef>
                <a:spcPts val="2400"/>
              </a:spcBef>
            </a:pPr>
            <a:r>
              <a:rPr lang="ru-RU" sz="2200" dirty="0"/>
              <a:t>Они чрезвычайно важны для беговой и прыжковой активности. </a:t>
            </a:r>
            <a:endParaRPr lang="en-GB" sz="2200" dirty="0"/>
          </a:p>
          <a:p>
            <a:endParaRPr lang="en-GB" sz="3200" dirty="0"/>
          </a:p>
          <a:p>
            <a:endParaRPr lang="en-US" sz="3200" b="1" u="sng" dirty="0"/>
          </a:p>
          <a:p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40426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2AB43123-BE37-44B3-A578-C3A73ACD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48819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Активация - примеры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7EAFE6-6440-4918-B631-AF3D3E58477D}"/>
              </a:ext>
            </a:extLst>
          </p:cNvPr>
          <p:cNvSpPr txBox="1"/>
          <p:nvPr/>
        </p:nvSpPr>
        <p:spPr>
          <a:xfrm>
            <a:off x="1623945" y="5398910"/>
            <a:ext cx="8701175" cy="7400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Запланируйте еще 3 упражнения для активации ягодичных мышц. Есть ли в организме другие мышцы, которым может помочь активационная работа? Давайте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обсудим.</a:t>
            </a:r>
            <a:endParaRPr lang="en-I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2-converted">
            <a:hlinkClick r:id="" action="ppaction://media"/>
            <a:extLst>
              <a:ext uri="{FF2B5EF4-FFF2-40B4-BE49-F238E27FC236}">
                <a16:creationId xmlns:a16="http://schemas.microsoft.com/office/drawing/2014/main" xmlns="" id="{84D5DAA1-51F3-4165-B5CB-DA27A8A3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568" y="1705640"/>
            <a:ext cx="5303194" cy="2983047"/>
          </a:xfrm>
          <a:prstGeom prst="rect">
            <a:avLst/>
          </a:prstGeom>
        </p:spPr>
      </p:pic>
      <p:pic>
        <p:nvPicPr>
          <p:cNvPr id="3" name="Media3-converted">
            <a:hlinkClick r:id="" action="ppaction://media"/>
            <a:extLst>
              <a:ext uri="{FF2B5EF4-FFF2-40B4-BE49-F238E27FC236}">
                <a16:creationId xmlns:a16="http://schemas.microsoft.com/office/drawing/2014/main" xmlns="" id="{91C0888B-600F-4197-B552-8702596A42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0315" y="1705640"/>
            <a:ext cx="5303193" cy="29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B7C1205-5179-4D92-8673-6BDB12F5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97308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Разминка</a:t>
            </a:r>
            <a:endParaRPr lang="en-US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8CE5433A-D576-4AF1-910D-48EEC8F9F217}"/>
              </a:ext>
            </a:extLst>
          </p:cNvPr>
          <p:cNvSpPr txBox="1">
            <a:spLocks/>
          </p:cNvSpPr>
          <p:nvPr/>
        </p:nvSpPr>
        <p:spPr>
          <a:xfrm>
            <a:off x="827008" y="1491698"/>
            <a:ext cx="11050032" cy="49528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 err="1" smtClean="0">
                <a:solidFill>
                  <a:srgbClr val="FF0000"/>
                </a:solidFill>
              </a:rPr>
              <a:t>M</a:t>
            </a:r>
            <a:r>
              <a:rPr lang="en-US" sz="3200" b="1" u="sng" dirty="0" err="1" smtClean="0"/>
              <a:t>obilise</a:t>
            </a:r>
            <a:r>
              <a:rPr lang="en-US" sz="3200" b="1" dirty="0" smtClean="0"/>
              <a:t> </a:t>
            </a:r>
            <a:r>
              <a:rPr lang="ru-RU" sz="3200" b="1" dirty="0" smtClean="0"/>
              <a:t>(Мобилизация) </a:t>
            </a:r>
            <a:endParaRPr lang="en-US" sz="1400" b="1" u="sng" dirty="0"/>
          </a:p>
          <a:p>
            <a:pPr marL="285750" indent="-285750">
              <a:spcBef>
                <a:spcPts val="1800"/>
              </a:spcBef>
            </a:pPr>
            <a:r>
              <a:rPr lang="ru-RU" sz="2200" dirty="0"/>
              <a:t>Выполняя мобилизацию, мы хотим увеличить диапазон движения вокруг сустава. </a:t>
            </a:r>
            <a:endParaRPr lang="en-GB" sz="2200" dirty="0"/>
          </a:p>
          <a:p>
            <a:pPr marL="285750" indent="-285750">
              <a:spcBef>
                <a:spcPts val="1800"/>
              </a:spcBef>
            </a:pPr>
            <a:r>
              <a:rPr lang="ru-RU" sz="2200" dirty="0"/>
              <a:t>Это поможет снизить любые ограничения в движениях, которые могут приводить к ошибкам и </a:t>
            </a:r>
            <a:r>
              <a:rPr lang="ru-RU" sz="2200" dirty="0" smtClean="0"/>
              <a:t>неэффективным </a:t>
            </a:r>
            <a:r>
              <a:rPr lang="ru-RU" sz="2200" dirty="0"/>
              <a:t>движениям атлетов.  </a:t>
            </a:r>
            <a:endParaRPr lang="en-GB" sz="2200" dirty="0"/>
          </a:p>
          <a:p>
            <a:pPr marL="285750" indent="-285750">
              <a:spcBef>
                <a:spcPts val="1800"/>
              </a:spcBef>
            </a:pPr>
            <a:r>
              <a:rPr lang="ru-RU" sz="2200" dirty="0"/>
              <a:t>Обычно в разминке </a:t>
            </a:r>
            <a:r>
              <a:rPr lang="ru-RU" sz="2200" dirty="0" smtClean="0"/>
              <a:t>используют </a:t>
            </a:r>
            <a:r>
              <a:rPr lang="ru-RU" sz="2200" dirty="0"/>
              <a:t>два метода для улучшения спортивного </a:t>
            </a:r>
            <a:r>
              <a:rPr lang="ru-RU" sz="2200" dirty="0" smtClean="0"/>
              <a:t>результата </a:t>
            </a:r>
            <a:r>
              <a:rPr lang="ru-RU" sz="2200" dirty="0"/>
              <a:t>и мобильности </a:t>
            </a:r>
            <a:r>
              <a:rPr lang="ru-RU" sz="2200" dirty="0" smtClean="0"/>
              <a:t>- МФР </a:t>
            </a:r>
            <a:r>
              <a:rPr lang="ru-RU" sz="2200" dirty="0"/>
              <a:t>и </a:t>
            </a:r>
            <a:r>
              <a:rPr lang="ru-RU" sz="2200" dirty="0" smtClean="0"/>
              <a:t>динамическую растяжку. </a:t>
            </a:r>
            <a:r>
              <a:rPr lang="en-GB" sz="2200" dirty="0" smtClean="0"/>
              <a:t> </a:t>
            </a:r>
            <a:endParaRPr lang="ru-RU" sz="2200" dirty="0"/>
          </a:p>
          <a:p>
            <a:pPr marL="285750" indent="-285750">
              <a:spcBef>
                <a:spcPts val="1800"/>
              </a:spcBef>
            </a:pPr>
            <a:r>
              <a:rPr lang="ru-RU" sz="2200" dirty="0"/>
              <a:t>В МФР мы используем пенный ролл для воздействия на основные мышечные </a:t>
            </a:r>
            <a:r>
              <a:rPr lang="ru-RU" sz="2200" dirty="0" smtClean="0"/>
              <a:t>группы.  </a:t>
            </a:r>
            <a:endParaRPr lang="en-GB" sz="2200" dirty="0"/>
          </a:p>
          <a:p>
            <a:pPr marL="285750" indent="-285750">
              <a:spcBef>
                <a:spcPts val="1800"/>
              </a:spcBef>
            </a:pPr>
            <a:r>
              <a:rPr lang="ru-RU" sz="2200" dirty="0"/>
              <a:t>Динамическая растяжка включает в себя растяжку с движениями, которые похожи на модели движений, используемые в регби.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106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21D38390-A95E-4B2D-9A7A-A861F5DA3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10" y="377535"/>
            <a:ext cx="9542458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Мобилизация - примеры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20885B-5E27-493A-B1EA-E34C7F0C4D91}"/>
              </a:ext>
            </a:extLst>
          </p:cNvPr>
          <p:cNvSpPr txBox="1"/>
          <p:nvPr/>
        </p:nvSpPr>
        <p:spPr>
          <a:xfrm>
            <a:off x="1432560" y="5678196"/>
            <a:ext cx="9052560" cy="54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Спланируйте 5 динамических упражнений на растяжку, которые подойдут для юных игроков в регби. Будьте готовы к обсуждению и обучению некоторых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упражнений</a:t>
            </a:r>
            <a:r>
              <a:rPr lang="en-IE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IE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4-converted">
            <a:hlinkClick r:id="" action="ppaction://media"/>
            <a:extLst>
              <a:ext uri="{FF2B5EF4-FFF2-40B4-BE49-F238E27FC236}">
                <a16:creationId xmlns:a16="http://schemas.microsoft.com/office/drawing/2014/main" xmlns="" id="{D2797705-C07C-406C-8295-E8DA6F4C7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246" y="1735459"/>
            <a:ext cx="5355926" cy="3012709"/>
          </a:xfrm>
          <a:prstGeom prst="rect">
            <a:avLst/>
          </a:prstGeom>
        </p:spPr>
      </p:pic>
      <p:pic>
        <p:nvPicPr>
          <p:cNvPr id="3" name="Media5-converted">
            <a:hlinkClick r:id="" action="ppaction://media"/>
            <a:extLst>
              <a:ext uri="{FF2B5EF4-FFF2-40B4-BE49-F238E27FC236}">
                <a16:creationId xmlns:a16="http://schemas.microsoft.com/office/drawing/2014/main" xmlns="" id="{3E93C110-F68D-4EC6-8803-6246379617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7034" y="1735459"/>
            <a:ext cx="5355925" cy="301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D29E854A-6F20-4190-ACC0-6C4D46F1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54980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Разминка</a:t>
            </a:r>
            <a:endParaRPr lang="en-US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3DCDE8AE-E87B-4199-A163-4C5C77BF4C98}"/>
              </a:ext>
            </a:extLst>
          </p:cNvPr>
          <p:cNvSpPr txBox="1">
            <a:spLocks/>
          </p:cNvSpPr>
          <p:nvPr/>
        </p:nvSpPr>
        <p:spPr>
          <a:xfrm>
            <a:off x="705088" y="1487529"/>
            <a:ext cx="10828097" cy="49048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b="1" u="sng" dirty="0" smtClean="0">
                <a:solidFill>
                  <a:srgbClr val="FF0000"/>
                </a:solidFill>
              </a:rPr>
              <a:t>P</a:t>
            </a:r>
            <a:r>
              <a:rPr lang="en-US" b="1" u="sng" dirty="0" smtClean="0"/>
              <a:t>otentiation</a:t>
            </a:r>
            <a:r>
              <a:rPr lang="en-US" b="1" dirty="0" smtClean="0"/>
              <a:t> </a:t>
            </a:r>
            <a:r>
              <a:rPr lang="ru-RU" b="1" dirty="0" smtClean="0"/>
              <a:t>(Потенцирование)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 </a:t>
            </a:r>
            <a:endParaRPr lang="en-US" b="1" u="sng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/>
              <a:t>Основные цели этапа потенцирования - увеличить интенсивность, чтобы максимально соответствовать предстоящей активности, а также сделать разминку более специфичной к требованиям игры</a:t>
            </a:r>
            <a:r>
              <a:rPr lang="ru-RU" sz="2400" dirty="0" smtClean="0"/>
              <a:t>.</a:t>
            </a:r>
            <a:endParaRPr lang="en-GB" sz="1100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/>
              <a:t>Это заключительный этап разминки, он направлен на плавный переход от разминки к соревнованиям</a:t>
            </a:r>
            <a:r>
              <a:rPr lang="ru-RU" sz="2400" dirty="0" smtClean="0"/>
              <a:t>.</a:t>
            </a:r>
            <a:endParaRPr lang="en-GB" sz="1050" dirty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</a:pPr>
            <a:r>
              <a:rPr lang="ru-RU" sz="2400" dirty="0"/>
              <a:t>Этот этап также может дать возможность включить дополнительную работу на скорость и ловкость, поскольку они, как правило, являются высокоинтенсивными видами деятельности и соответствуют требованиям игры.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3594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2D132820-8F27-453C-914E-39AF3C4B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45806"/>
            <a:ext cx="10299590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Потенцирование - пример 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22B110-C781-4AB0-B8EE-19E7A1FDEF90}"/>
              </a:ext>
            </a:extLst>
          </p:cNvPr>
          <p:cNvSpPr txBox="1"/>
          <p:nvPr/>
        </p:nvSpPr>
        <p:spPr>
          <a:xfrm>
            <a:off x="1524000" y="5291364"/>
            <a:ext cx="8991600" cy="11230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Спланируйте 3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активности, направленные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потенцирование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игроков, используя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регбийный мяч. Будьте готовы к обсуждению и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обучению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некоторых упражнений</a:t>
            </a:r>
            <a:r>
              <a:rPr lang="ru-RU" sz="1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IE" sz="17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6-converted">
            <a:hlinkClick r:id="" action="ppaction://media"/>
            <a:extLst>
              <a:ext uri="{FF2B5EF4-FFF2-40B4-BE49-F238E27FC236}">
                <a16:creationId xmlns:a16="http://schemas.microsoft.com/office/drawing/2014/main" xmlns="" id="{E01BE938-A5A0-47EA-9ACE-7217A3D69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355" y="1585648"/>
            <a:ext cx="5562603" cy="3128964"/>
          </a:xfrm>
          <a:prstGeom prst="rect">
            <a:avLst/>
          </a:prstGeom>
        </p:spPr>
      </p:pic>
      <p:pic>
        <p:nvPicPr>
          <p:cNvPr id="3" name="Media7-converted">
            <a:hlinkClick r:id="" action="ppaction://media"/>
            <a:extLst>
              <a:ext uri="{FF2B5EF4-FFF2-40B4-BE49-F238E27FC236}">
                <a16:creationId xmlns:a16="http://schemas.microsoft.com/office/drawing/2014/main" xmlns="" id="{50E68CD8-CB39-40D8-A67D-CDBD7B272D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3446" y="1627853"/>
            <a:ext cx="5562601" cy="31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1149</Words>
  <Application>Microsoft Office PowerPoint</Application>
  <PresentationFormat>Произвольный</PresentationFormat>
  <Paragraphs>138</Paragraphs>
  <Slides>25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Times New Roman</vt:lpstr>
      <vt:lpstr>Calibri</vt:lpstr>
      <vt:lpstr>Arial Black</vt:lpstr>
      <vt:lpstr>Lucida Grande</vt:lpstr>
      <vt:lpstr>Colosseum Bold</vt:lpstr>
      <vt:lpstr>ＭＳ Ｐゴシック</vt:lpstr>
      <vt:lpstr>Office Theme</vt:lpstr>
      <vt:lpstr> Уровень 1 - Кондиции в регби: Подростки</vt:lpstr>
      <vt:lpstr>Разминка</vt:lpstr>
      <vt:lpstr>Разминка</vt:lpstr>
      <vt:lpstr>Разминка</vt:lpstr>
      <vt:lpstr>Активация - примеры</vt:lpstr>
      <vt:lpstr>Разминка</vt:lpstr>
      <vt:lpstr>Мобилизация - примеры</vt:lpstr>
      <vt:lpstr>Разминка</vt:lpstr>
      <vt:lpstr>Потенцирование - пример </vt:lpstr>
      <vt:lpstr>Разминка</vt:lpstr>
      <vt:lpstr>Баланс/движения с изменением направления </vt:lpstr>
      <vt:lpstr> Задание  </vt:lpstr>
      <vt:lpstr>Тренировки с отягощением и кондиции </vt:lpstr>
      <vt:lpstr>Тренировки с собственным весом тела</vt:lpstr>
      <vt:lpstr>Пример упражнений с собственным весом </vt:lpstr>
      <vt:lpstr>Круговая тренировка</vt:lpstr>
      <vt:lpstr>Круговая тренировка - выбор упражнений</vt:lpstr>
      <vt:lpstr>Круговая тренировка - сколько выбрать упражнений?</vt:lpstr>
      <vt:lpstr>Усложнение </vt:lpstr>
      <vt:lpstr> Задание  </vt:lpstr>
      <vt:lpstr>Интеграция кондиционной тренировки </vt:lpstr>
      <vt:lpstr>Борьба - пример упражнения </vt:lpstr>
      <vt:lpstr> Задание </vt:lpstr>
      <vt:lpstr>Задание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User</cp:lastModifiedBy>
  <cp:revision>60</cp:revision>
  <dcterms:created xsi:type="dcterms:W3CDTF">2018-11-22T17:31:28Z</dcterms:created>
  <dcterms:modified xsi:type="dcterms:W3CDTF">2020-11-26T12:56:21Z</dcterms:modified>
</cp:coreProperties>
</file>